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Bogart" charset="1" panose="00000500000000000000"/>
      <p:regular r:id="rId25"/>
    </p:embeddedFont>
    <p:embeddedFont>
      <p:font typeface="Bogart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2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5332" y="3851710"/>
            <a:ext cx="5090445" cy="8000700"/>
          </a:xfrm>
          <a:custGeom>
            <a:avLst/>
            <a:gdLst/>
            <a:ahLst/>
            <a:cxnLst/>
            <a:rect r="r" b="b" t="t" l="l"/>
            <a:pathLst>
              <a:path h="8000700" w="5090445">
                <a:moveTo>
                  <a:pt x="0" y="0"/>
                </a:moveTo>
                <a:lnTo>
                  <a:pt x="5090445" y="0"/>
                </a:lnTo>
                <a:lnTo>
                  <a:pt x="5090445" y="8000700"/>
                </a:lnTo>
                <a:lnTo>
                  <a:pt x="0" y="800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17551" y="-995304"/>
            <a:ext cx="5090445" cy="8000700"/>
          </a:xfrm>
          <a:custGeom>
            <a:avLst/>
            <a:gdLst/>
            <a:ahLst/>
            <a:cxnLst/>
            <a:rect r="r" b="b" t="t" l="l"/>
            <a:pathLst>
              <a:path h="8000700" w="5090445">
                <a:moveTo>
                  <a:pt x="0" y="8000700"/>
                </a:moveTo>
                <a:lnTo>
                  <a:pt x="5090445" y="8000700"/>
                </a:lnTo>
                <a:lnTo>
                  <a:pt x="5090445" y="0"/>
                </a:lnTo>
                <a:lnTo>
                  <a:pt x="0" y="0"/>
                </a:lnTo>
                <a:lnTo>
                  <a:pt x="0" y="8000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1361" y="1451547"/>
            <a:ext cx="11445278" cy="155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1"/>
              </a:lnSpc>
            </a:pPr>
            <a:r>
              <a:rPr lang="en-US" sz="12524">
                <a:solidFill>
                  <a:srgbClr val="393333"/>
                </a:solidFill>
                <a:latin typeface="Bogart"/>
              </a:rPr>
              <a:t>GRUPO 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908760">
            <a:off x="-1040664" y="-1890325"/>
            <a:ext cx="6213944" cy="5266318"/>
          </a:xfrm>
          <a:custGeom>
            <a:avLst/>
            <a:gdLst/>
            <a:ahLst/>
            <a:cxnLst/>
            <a:rect r="r" b="b" t="t" l="l"/>
            <a:pathLst>
              <a:path h="5266318" w="6213944">
                <a:moveTo>
                  <a:pt x="0" y="0"/>
                </a:moveTo>
                <a:lnTo>
                  <a:pt x="6213944" y="0"/>
                </a:lnTo>
                <a:lnTo>
                  <a:pt x="6213944" y="5266318"/>
                </a:lnTo>
                <a:lnTo>
                  <a:pt x="0" y="5266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05957">
            <a:off x="-624016" y="-419176"/>
            <a:ext cx="3305432" cy="4114800"/>
          </a:xfrm>
          <a:custGeom>
            <a:avLst/>
            <a:gdLst/>
            <a:ahLst/>
            <a:cxnLst/>
            <a:rect r="r" b="b" t="t" l="l"/>
            <a:pathLst>
              <a:path h="4114800" w="3305432">
                <a:moveTo>
                  <a:pt x="0" y="0"/>
                </a:moveTo>
                <a:lnTo>
                  <a:pt x="3305432" y="0"/>
                </a:lnTo>
                <a:lnTo>
                  <a:pt x="3305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79703" y="6810837"/>
            <a:ext cx="8566140" cy="6494692"/>
          </a:xfrm>
          <a:custGeom>
            <a:avLst/>
            <a:gdLst/>
            <a:ahLst/>
            <a:cxnLst/>
            <a:rect r="r" b="b" t="t" l="l"/>
            <a:pathLst>
              <a:path h="6494692" w="8566140">
                <a:moveTo>
                  <a:pt x="0" y="0"/>
                </a:moveTo>
                <a:lnTo>
                  <a:pt x="8566140" y="0"/>
                </a:lnTo>
                <a:lnTo>
                  <a:pt x="8566140" y="6494692"/>
                </a:lnTo>
                <a:lnTo>
                  <a:pt x="0" y="6494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79492" y="6964646"/>
            <a:ext cx="1874659" cy="4887764"/>
          </a:xfrm>
          <a:custGeom>
            <a:avLst/>
            <a:gdLst/>
            <a:ahLst/>
            <a:cxnLst/>
            <a:rect r="r" b="b" t="t" l="l"/>
            <a:pathLst>
              <a:path h="4887764" w="1874659">
                <a:moveTo>
                  <a:pt x="0" y="0"/>
                </a:moveTo>
                <a:lnTo>
                  <a:pt x="1874659" y="0"/>
                </a:lnTo>
                <a:lnTo>
                  <a:pt x="1874659" y="4887764"/>
                </a:lnTo>
                <a:lnTo>
                  <a:pt x="0" y="4887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15392" y="3474719"/>
            <a:ext cx="10057215" cy="166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393333"/>
                </a:solidFill>
                <a:latin typeface="Bogart"/>
              </a:rPr>
              <a:t>Subnetting y Segmentación de una Red Empresarial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15392" y="6122320"/>
            <a:ext cx="10057215" cy="336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393333"/>
                </a:solidFill>
                <a:latin typeface="Bogart"/>
              </a:rPr>
              <a:t>Del Salto Gabriel</a:t>
            </a:r>
          </a:p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393333"/>
                </a:solidFill>
                <a:latin typeface="Bogart"/>
              </a:rPr>
              <a:t>Martinez Irving</a:t>
            </a:r>
          </a:p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393333"/>
                </a:solidFill>
                <a:latin typeface="Bogart"/>
              </a:rPr>
              <a:t>Collaguazo Elian</a:t>
            </a:r>
          </a:p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393333"/>
                </a:solidFill>
                <a:latin typeface="Bogart"/>
              </a:rPr>
              <a:t>Rivera Stephani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93722" y="3077159"/>
            <a:ext cx="11751722" cy="6609573"/>
          </a:xfrm>
          <a:custGeom>
            <a:avLst/>
            <a:gdLst/>
            <a:ahLst/>
            <a:cxnLst/>
            <a:rect r="r" b="b" t="t" l="l"/>
            <a:pathLst>
              <a:path h="6609573" w="11751722">
                <a:moveTo>
                  <a:pt x="0" y="0"/>
                </a:moveTo>
                <a:lnTo>
                  <a:pt x="11751722" y="0"/>
                </a:lnTo>
                <a:lnTo>
                  <a:pt x="11751722" y="6609573"/>
                </a:lnTo>
                <a:lnTo>
                  <a:pt x="0" y="6609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43" y="682996"/>
            <a:ext cx="8500557" cy="288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·Ti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IT (Piso 3): 192.168.0.64/28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Rango de hosts: 192.168.0.65 a 192.168.0.78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Mascara de Subred:255.255.255.240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44589" y="2806987"/>
            <a:ext cx="11619686" cy="6130474"/>
          </a:xfrm>
          <a:custGeom>
            <a:avLst/>
            <a:gdLst/>
            <a:ahLst/>
            <a:cxnLst/>
            <a:rect r="r" b="b" t="t" l="l"/>
            <a:pathLst>
              <a:path h="6130474" w="11619686">
                <a:moveTo>
                  <a:pt x="0" y="0"/>
                </a:moveTo>
                <a:lnTo>
                  <a:pt x="11619686" y="0"/>
                </a:lnTo>
                <a:lnTo>
                  <a:pt x="11619686" y="6130474"/>
                </a:lnTo>
                <a:lnTo>
                  <a:pt x="0" y="6130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43" y="682996"/>
            <a:ext cx="8500557" cy="230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·Soporte Tecnico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Soporte Técnico (Piso 3): 192.168.0.80/28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Mascara de Subred:255.255.255.240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4969" y="2160390"/>
            <a:ext cx="14078062" cy="7825958"/>
          </a:xfrm>
          <a:custGeom>
            <a:avLst/>
            <a:gdLst/>
            <a:ahLst/>
            <a:cxnLst/>
            <a:rect r="r" b="b" t="t" l="l"/>
            <a:pathLst>
              <a:path h="7825958" w="14078062">
                <a:moveTo>
                  <a:pt x="0" y="0"/>
                </a:moveTo>
                <a:lnTo>
                  <a:pt x="14078062" y="0"/>
                </a:lnTo>
                <a:lnTo>
                  <a:pt x="14078062" y="7825958"/>
                </a:lnTo>
                <a:lnTo>
                  <a:pt x="0" y="7825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43" y="682996"/>
            <a:ext cx="8500557" cy="172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Creación de VLANs Se configuraron las siguientes VLANs en los switches: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57985" y="2231540"/>
            <a:ext cx="13526186" cy="7607649"/>
          </a:xfrm>
          <a:custGeom>
            <a:avLst/>
            <a:gdLst/>
            <a:ahLst/>
            <a:cxnLst/>
            <a:rect r="r" b="b" t="t" l="l"/>
            <a:pathLst>
              <a:path h="7607649" w="13526186">
                <a:moveTo>
                  <a:pt x="0" y="0"/>
                </a:moveTo>
                <a:lnTo>
                  <a:pt x="13526187" y="0"/>
                </a:lnTo>
                <a:lnTo>
                  <a:pt x="13526187" y="7607648"/>
                </a:lnTo>
                <a:lnTo>
                  <a:pt x="0" y="7607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43" y="682996"/>
            <a:ext cx="8500557" cy="172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Asignación de VLANs Se configuraron las siguientes VLANs en los switches: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3443" y="1506431"/>
            <a:ext cx="8085746" cy="7431030"/>
          </a:xfrm>
          <a:custGeom>
            <a:avLst/>
            <a:gdLst/>
            <a:ahLst/>
            <a:cxnLst/>
            <a:rect r="r" b="b" t="t" l="l"/>
            <a:pathLst>
              <a:path h="7431030" w="8085746">
                <a:moveTo>
                  <a:pt x="0" y="0"/>
                </a:moveTo>
                <a:lnTo>
                  <a:pt x="8085746" y="0"/>
                </a:lnTo>
                <a:lnTo>
                  <a:pt x="8085746" y="7431030"/>
                </a:lnTo>
                <a:lnTo>
                  <a:pt x="0" y="7431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506431"/>
            <a:ext cx="8641320" cy="4945718"/>
          </a:xfrm>
          <a:custGeom>
            <a:avLst/>
            <a:gdLst/>
            <a:ahLst/>
            <a:cxnLst/>
            <a:rect r="r" b="b" t="t" l="l"/>
            <a:pathLst>
              <a:path h="4945718" w="8641320">
                <a:moveTo>
                  <a:pt x="0" y="0"/>
                </a:moveTo>
                <a:lnTo>
                  <a:pt x="8641320" y="0"/>
                </a:lnTo>
                <a:lnTo>
                  <a:pt x="8641320" y="4945719"/>
                </a:lnTo>
                <a:lnTo>
                  <a:pt x="0" y="4945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3443" y="682996"/>
            <a:ext cx="8500557" cy="56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Configuracion del Router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98079" y="2247218"/>
            <a:ext cx="14372648" cy="1692532"/>
          </a:xfrm>
          <a:custGeom>
            <a:avLst/>
            <a:gdLst/>
            <a:ahLst/>
            <a:cxnLst/>
            <a:rect r="r" b="b" t="t" l="l"/>
            <a:pathLst>
              <a:path h="1692532" w="14372648">
                <a:moveTo>
                  <a:pt x="0" y="0"/>
                </a:moveTo>
                <a:lnTo>
                  <a:pt x="14372648" y="0"/>
                </a:lnTo>
                <a:lnTo>
                  <a:pt x="14372648" y="1692532"/>
                </a:lnTo>
                <a:lnTo>
                  <a:pt x="0" y="1692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98079" y="4497572"/>
            <a:ext cx="14372648" cy="1583160"/>
          </a:xfrm>
          <a:custGeom>
            <a:avLst/>
            <a:gdLst/>
            <a:ahLst/>
            <a:cxnLst/>
            <a:rect r="r" b="b" t="t" l="l"/>
            <a:pathLst>
              <a:path h="1583160" w="14372648">
                <a:moveTo>
                  <a:pt x="0" y="0"/>
                </a:moveTo>
                <a:lnTo>
                  <a:pt x="14372648" y="0"/>
                </a:lnTo>
                <a:lnTo>
                  <a:pt x="14372648" y="1583160"/>
                </a:lnTo>
                <a:lnTo>
                  <a:pt x="0" y="15831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0026" r="0" b="-100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98079" y="6638554"/>
            <a:ext cx="14372648" cy="1595433"/>
          </a:xfrm>
          <a:custGeom>
            <a:avLst/>
            <a:gdLst/>
            <a:ahLst/>
            <a:cxnLst/>
            <a:rect r="r" b="b" t="t" l="l"/>
            <a:pathLst>
              <a:path h="1595433" w="14372648">
                <a:moveTo>
                  <a:pt x="0" y="0"/>
                </a:moveTo>
                <a:lnTo>
                  <a:pt x="14372648" y="0"/>
                </a:lnTo>
                <a:lnTo>
                  <a:pt x="14372648" y="1595433"/>
                </a:lnTo>
                <a:lnTo>
                  <a:pt x="0" y="15954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94770" y="689928"/>
            <a:ext cx="6053792" cy="6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393333"/>
                </a:solidFill>
                <a:latin typeface="Bogart Bold"/>
              </a:rPr>
              <a:t>Pruebas y Verificación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5506" y="6272999"/>
            <a:ext cx="8791504" cy="8567721"/>
          </a:xfrm>
          <a:custGeom>
            <a:avLst/>
            <a:gdLst/>
            <a:ahLst/>
            <a:cxnLst/>
            <a:rect r="r" b="b" t="t" l="l"/>
            <a:pathLst>
              <a:path h="8567721" w="8791504">
                <a:moveTo>
                  <a:pt x="0" y="0"/>
                </a:moveTo>
                <a:lnTo>
                  <a:pt x="8791504" y="0"/>
                </a:lnTo>
                <a:lnTo>
                  <a:pt x="8791504" y="8567721"/>
                </a:lnTo>
                <a:lnTo>
                  <a:pt x="0" y="8567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4700" y="3557931"/>
            <a:ext cx="14558600" cy="331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933" indent="-250467" lvl="1">
              <a:lnSpc>
                <a:spcPts val="5336"/>
              </a:lnSpc>
              <a:buFont typeface="Arial"/>
              <a:buChar char="•"/>
            </a:pPr>
            <a:r>
              <a:rPr lang="en-US" sz="2320" spc="13">
                <a:solidFill>
                  <a:srgbClr val="393333"/>
                </a:solidFill>
                <a:latin typeface="Bogart"/>
              </a:rPr>
              <a:t>La implementación de subnetting y VLANs en la red empresarial mostró mejoras significativas en la organización y seguridad del tráfico. Cada departamento puede operar de manera aislada, minimizando el riesgo de accesos no autorizados y mejorando el rendimiento de la red. Las pruebas de conectividad confirmaron que la segmentación funcionó según lo previsto, con una comunicación eficiente tanto dentro de las VLANs como entre ellas.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4700" y="1744834"/>
            <a:ext cx="12172833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93333"/>
                </a:solidFill>
                <a:latin typeface="Bogart"/>
              </a:rPr>
              <a:t>Análisis y Discusión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11533" y="-1876064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7" y="0"/>
                </a:lnTo>
                <a:lnTo>
                  <a:pt x="4866637" y="4866637"/>
                </a:lnTo>
                <a:lnTo>
                  <a:pt x="0" y="486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5506" y="6272999"/>
            <a:ext cx="8791504" cy="8567721"/>
          </a:xfrm>
          <a:custGeom>
            <a:avLst/>
            <a:gdLst/>
            <a:ahLst/>
            <a:cxnLst/>
            <a:rect r="r" b="b" t="t" l="l"/>
            <a:pathLst>
              <a:path h="8567721" w="8791504">
                <a:moveTo>
                  <a:pt x="0" y="0"/>
                </a:moveTo>
                <a:lnTo>
                  <a:pt x="8791504" y="0"/>
                </a:lnTo>
                <a:lnTo>
                  <a:pt x="8791504" y="8567721"/>
                </a:lnTo>
                <a:lnTo>
                  <a:pt x="0" y="8567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4700" y="3301397"/>
            <a:ext cx="14558600" cy="331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933" indent="-250467" lvl="1">
              <a:lnSpc>
                <a:spcPts val="5336"/>
              </a:lnSpc>
              <a:buFont typeface="Arial"/>
              <a:buChar char="•"/>
            </a:pPr>
            <a:r>
              <a:rPr lang="en-US" sz="2320" spc="13">
                <a:solidFill>
                  <a:srgbClr val="393333"/>
                </a:solidFill>
                <a:latin typeface="Bogart"/>
              </a:rPr>
              <a:t>El diseño y segmentación de una red empresarial utilizando subnetting y VLANs es una estrategia efectiva para mejorar la organización, seguridad y eficiencia del tráfico. La implementación en Cisco Packet Tracer demostró que esta técnica es viable y beneficiosa para redes empresariales de tamaño medio a grande. Este proyecto proporciona una base sólida para futuras expansiones y mejoras en la infraestructura de red de la empresa.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42221"/>
            <a:ext cx="12172833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93333"/>
                </a:solidFill>
                <a:latin typeface="Bogart"/>
              </a:rPr>
              <a:t>Conclusión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11533" y="-1876064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7" y="0"/>
                </a:lnTo>
                <a:lnTo>
                  <a:pt x="4866637" y="4866637"/>
                </a:lnTo>
                <a:lnTo>
                  <a:pt x="0" y="486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5506" y="6272999"/>
            <a:ext cx="8791504" cy="8567721"/>
          </a:xfrm>
          <a:custGeom>
            <a:avLst/>
            <a:gdLst/>
            <a:ahLst/>
            <a:cxnLst/>
            <a:rect r="r" b="b" t="t" l="l"/>
            <a:pathLst>
              <a:path h="8567721" w="8791504">
                <a:moveTo>
                  <a:pt x="0" y="0"/>
                </a:moveTo>
                <a:lnTo>
                  <a:pt x="8791504" y="0"/>
                </a:lnTo>
                <a:lnTo>
                  <a:pt x="8791504" y="8567721"/>
                </a:lnTo>
                <a:lnTo>
                  <a:pt x="0" y="8567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4700" y="2557448"/>
            <a:ext cx="14558600" cy="670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933" indent="-250467" lvl="1">
              <a:lnSpc>
                <a:spcPts val="5336"/>
              </a:lnSpc>
              <a:buFont typeface="Arial"/>
              <a:buChar char="•"/>
            </a:pPr>
            <a:r>
              <a:rPr lang="en-US" sz="2320" spc="13">
                <a:solidFill>
                  <a:srgbClr val="393333"/>
                </a:solidFill>
                <a:latin typeface="Bogart"/>
              </a:rPr>
              <a:t>Brutti, F. (13 de Julio de 2023). ThePower. Obtenido de https://thepower.education/blog/las-5-ventajas-del-subnetting</a:t>
            </a:r>
          </a:p>
          <a:p>
            <a:pPr algn="l" marL="500933" indent="-250467" lvl="1">
              <a:lnSpc>
                <a:spcPts val="5336"/>
              </a:lnSpc>
              <a:buFont typeface="Arial"/>
              <a:buChar char="•"/>
            </a:pPr>
            <a:r>
              <a:rPr lang="en-US" sz="2320" spc="13">
                <a:solidFill>
                  <a:srgbClr val="393333"/>
                </a:solidFill>
                <a:latin typeface="Bogart"/>
              </a:rPr>
              <a:t>Ionos. (16 de Agosto de 2019). Digital Guide. Obtenido de https://www.ionos.com/es-us/digitalguide/servidores/know-how/subnetting-como-funcionan-las-subredes/</a:t>
            </a:r>
          </a:p>
          <a:p>
            <a:pPr algn="l" marL="500933" indent="-250467" lvl="1">
              <a:lnSpc>
                <a:spcPts val="5336"/>
              </a:lnSpc>
              <a:buFont typeface="Arial"/>
              <a:buChar char="•"/>
            </a:pPr>
            <a:r>
              <a:rPr lang="en-US" sz="2320" spc="13">
                <a:solidFill>
                  <a:srgbClr val="393333"/>
                </a:solidFill>
                <a:latin typeface="Bogart"/>
              </a:rPr>
              <a:t>Moreira, Á. (10 de Junio de 2024). Netwgeeks. Obtenido de https://netwgeeks.com/topic/1-12-subnetting/</a:t>
            </a:r>
          </a:p>
          <a:p>
            <a:pPr algn="l" marL="500933" indent="-250467" lvl="1">
              <a:lnSpc>
                <a:spcPts val="5336"/>
              </a:lnSpc>
              <a:buFont typeface="Arial"/>
              <a:buChar char="•"/>
            </a:pPr>
            <a:r>
              <a:rPr lang="en-US" sz="2320" spc="13">
                <a:solidFill>
                  <a:srgbClr val="393333"/>
                </a:solidFill>
                <a:latin typeface="Bogart"/>
              </a:rPr>
              <a:t>Sevastyanov, E. (11 de Junio de 2024). Interlir. Obtenido de https://interlir.com/es/acerca-de-la-red-de-direcciones-ip/2023/11/30/ejemplos-de-subnetting-una-guia-integral/</a:t>
            </a:r>
          </a:p>
          <a:p>
            <a:pPr algn="l" marL="500933" indent="-250467" lvl="1">
              <a:lnSpc>
                <a:spcPts val="5336"/>
              </a:lnSpc>
              <a:buFont typeface="Arial"/>
              <a:buChar char="•"/>
            </a:pPr>
            <a:r>
              <a:rPr lang="en-US" sz="2320" spc="13">
                <a:solidFill>
                  <a:srgbClr val="393333"/>
                </a:solidFill>
                <a:latin typeface="Bogart"/>
              </a:rPr>
              <a:t>Untiveros, S. (24 de Agosto de 2023). Apreda Redes. Obtenido de https://www.aprendaredes.com/cgi-bin/ipcalc/ipcalc_cgi1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12172833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93333"/>
                </a:solidFill>
                <a:latin typeface="Bogart"/>
              </a:rPr>
              <a:t>Referencias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8929" y="1248275"/>
            <a:ext cx="6615258" cy="6446869"/>
          </a:xfrm>
          <a:custGeom>
            <a:avLst/>
            <a:gdLst/>
            <a:ahLst/>
            <a:cxnLst/>
            <a:rect r="r" b="b" t="t" l="l"/>
            <a:pathLst>
              <a:path h="6446869" w="6615258">
                <a:moveTo>
                  <a:pt x="0" y="0"/>
                </a:moveTo>
                <a:lnTo>
                  <a:pt x="6615258" y="0"/>
                </a:lnTo>
                <a:lnTo>
                  <a:pt x="6615258" y="6446869"/>
                </a:lnTo>
                <a:lnTo>
                  <a:pt x="0" y="6446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74564">
            <a:off x="14928069" y="5678118"/>
            <a:ext cx="4758963" cy="6998475"/>
          </a:xfrm>
          <a:custGeom>
            <a:avLst/>
            <a:gdLst/>
            <a:ahLst/>
            <a:cxnLst/>
            <a:rect r="r" b="b" t="t" l="l"/>
            <a:pathLst>
              <a:path h="6998475" w="4758963">
                <a:moveTo>
                  <a:pt x="0" y="0"/>
                </a:moveTo>
                <a:lnTo>
                  <a:pt x="4758963" y="0"/>
                </a:lnTo>
                <a:lnTo>
                  <a:pt x="4758963" y="6998475"/>
                </a:lnTo>
                <a:lnTo>
                  <a:pt x="0" y="6998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80897" y="3456127"/>
            <a:ext cx="10526157" cy="339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7"/>
              </a:lnSpc>
            </a:pPr>
            <a:r>
              <a:rPr lang="en-US" sz="12540">
                <a:solidFill>
                  <a:srgbClr val="393333"/>
                </a:solidFill>
                <a:latin typeface="Bogart"/>
              </a:rPr>
              <a:t>¡Gracias por </a:t>
            </a:r>
          </a:p>
          <a:p>
            <a:pPr algn="ctr">
              <a:lnSpc>
                <a:spcPts val="13167"/>
              </a:lnSpc>
            </a:pPr>
            <a:r>
              <a:rPr lang="en-US" sz="12540">
                <a:solidFill>
                  <a:srgbClr val="393333"/>
                </a:solidFill>
                <a:latin typeface="Bogart"/>
              </a:rPr>
              <a:t>su atención!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15838" y="0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615" y="4825523"/>
            <a:ext cx="6213944" cy="5266318"/>
          </a:xfrm>
          <a:custGeom>
            <a:avLst/>
            <a:gdLst/>
            <a:ahLst/>
            <a:cxnLst/>
            <a:rect r="r" b="b" t="t" l="l"/>
            <a:pathLst>
              <a:path h="5266318" w="6213944">
                <a:moveTo>
                  <a:pt x="0" y="0"/>
                </a:moveTo>
                <a:lnTo>
                  <a:pt x="6213944" y="0"/>
                </a:lnTo>
                <a:lnTo>
                  <a:pt x="6213944" y="5266318"/>
                </a:lnTo>
                <a:lnTo>
                  <a:pt x="0" y="5266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71679" y="639179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4319" y="7143636"/>
            <a:ext cx="3305432" cy="4114800"/>
          </a:xfrm>
          <a:custGeom>
            <a:avLst/>
            <a:gdLst/>
            <a:ahLst/>
            <a:cxnLst/>
            <a:rect r="r" b="b" t="t" l="l"/>
            <a:pathLst>
              <a:path h="4114800" w="3305432">
                <a:moveTo>
                  <a:pt x="0" y="0"/>
                </a:moveTo>
                <a:lnTo>
                  <a:pt x="3305433" y="0"/>
                </a:lnTo>
                <a:lnTo>
                  <a:pt x="33054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25701" y="-722882"/>
            <a:ext cx="4731276" cy="5548405"/>
          </a:xfrm>
          <a:custGeom>
            <a:avLst/>
            <a:gdLst/>
            <a:ahLst/>
            <a:cxnLst/>
            <a:rect r="r" b="b" t="t" l="l"/>
            <a:pathLst>
              <a:path h="5548405" w="4731276">
                <a:moveTo>
                  <a:pt x="0" y="0"/>
                </a:moveTo>
                <a:lnTo>
                  <a:pt x="4731276" y="0"/>
                </a:lnTo>
                <a:lnTo>
                  <a:pt x="4731276" y="5548405"/>
                </a:lnTo>
                <a:lnTo>
                  <a:pt x="0" y="5548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91791" y="3669122"/>
            <a:ext cx="9977417" cy="61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393333"/>
                </a:solidFill>
                <a:latin typeface="Bogart"/>
              </a:rPr>
              <a:t>En el entorno empresarial moderno, la eficiencia y la seguridad de la red son cruciales para el éxito operativo. La segmentación de la red mediante subnetting y VLANs es una estrategia efectiva para lograr estos objetivos. Este informe detalla el diseño, implementación y análisis de una red empresarial segmentada en subredes y VLANs, utilizando el simulador Cisco Packet Tracer. El objetivo principal es mejorar la organización, seguridad y eficiencia del tráfico en la red.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591791" y="2031908"/>
            <a:ext cx="850055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93333"/>
                </a:solidFill>
                <a:latin typeface="Bogart"/>
              </a:rPr>
              <a:t>Indroducción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0363" y="6899350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3"/>
                </a:lnTo>
                <a:lnTo>
                  <a:pt x="0" y="5898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668" y="8596134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24506" y="-2452331"/>
            <a:ext cx="6500374" cy="6417642"/>
          </a:xfrm>
          <a:custGeom>
            <a:avLst/>
            <a:gdLst/>
            <a:ahLst/>
            <a:cxnLst/>
            <a:rect r="r" b="b" t="t" l="l"/>
            <a:pathLst>
              <a:path h="6417642" w="6500374">
                <a:moveTo>
                  <a:pt x="0" y="0"/>
                </a:moveTo>
                <a:lnTo>
                  <a:pt x="6500374" y="0"/>
                </a:lnTo>
                <a:lnTo>
                  <a:pt x="6500374" y="6417642"/>
                </a:lnTo>
                <a:lnTo>
                  <a:pt x="0" y="641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71061">
            <a:off x="16093440" y="298444"/>
            <a:ext cx="2331720" cy="4114800"/>
          </a:xfrm>
          <a:custGeom>
            <a:avLst/>
            <a:gdLst/>
            <a:ahLst/>
            <a:cxnLst/>
            <a:rect r="r" b="b" t="t" l="l"/>
            <a:pathLst>
              <a:path h="4114800" w="2331720">
                <a:moveTo>
                  <a:pt x="0" y="0"/>
                </a:moveTo>
                <a:lnTo>
                  <a:pt x="2331720" y="0"/>
                </a:lnTo>
                <a:lnTo>
                  <a:pt x="23317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73627" y="2414942"/>
            <a:ext cx="8185673" cy="5457115"/>
          </a:xfrm>
          <a:custGeom>
            <a:avLst/>
            <a:gdLst/>
            <a:ahLst/>
            <a:cxnLst/>
            <a:rect r="r" b="b" t="t" l="l"/>
            <a:pathLst>
              <a:path h="5457115" w="8185673">
                <a:moveTo>
                  <a:pt x="0" y="0"/>
                </a:moveTo>
                <a:lnTo>
                  <a:pt x="8185673" y="0"/>
                </a:lnTo>
                <a:lnTo>
                  <a:pt x="8185673" y="5457116"/>
                </a:lnTo>
                <a:lnTo>
                  <a:pt x="0" y="5457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4780" y="3993515"/>
            <a:ext cx="7304789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393333"/>
                </a:solidFill>
                <a:latin typeface="Bogart"/>
              </a:rPr>
              <a:t>Diseñar una red empresarial segmentada en subredes y VLANs para mejorar la organización, seguridad y eficiencia del tráfico.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885987"/>
            <a:ext cx="850055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93333"/>
                </a:solidFill>
                <a:latin typeface="Bogart"/>
              </a:rPr>
              <a:t>Objetivo General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558400">
            <a:off x="12976230" y="-2531945"/>
            <a:ext cx="8566140" cy="6494692"/>
          </a:xfrm>
          <a:custGeom>
            <a:avLst/>
            <a:gdLst/>
            <a:ahLst/>
            <a:cxnLst/>
            <a:rect r="r" b="b" t="t" l="l"/>
            <a:pathLst>
              <a:path h="6494692" w="8566140">
                <a:moveTo>
                  <a:pt x="0" y="0"/>
                </a:moveTo>
                <a:lnTo>
                  <a:pt x="8566140" y="0"/>
                </a:lnTo>
                <a:lnTo>
                  <a:pt x="8566140" y="6494692"/>
                </a:lnTo>
                <a:lnTo>
                  <a:pt x="0" y="6494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15104">
            <a:off x="11233876" y="8057197"/>
            <a:ext cx="8566140" cy="6494692"/>
          </a:xfrm>
          <a:custGeom>
            <a:avLst/>
            <a:gdLst/>
            <a:ahLst/>
            <a:cxnLst/>
            <a:rect r="r" b="b" t="t" l="l"/>
            <a:pathLst>
              <a:path h="6494692" w="8566140">
                <a:moveTo>
                  <a:pt x="0" y="0"/>
                </a:moveTo>
                <a:lnTo>
                  <a:pt x="8566141" y="0"/>
                </a:lnTo>
                <a:lnTo>
                  <a:pt x="8566141" y="6494692"/>
                </a:lnTo>
                <a:lnTo>
                  <a:pt x="0" y="6494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6276" y="-1322590"/>
            <a:ext cx="6439568" cy="4671614"/>
          </a:xfrm>
          <a:custGeom>
            <a:avLst/>
            <a:gdLst/>
            <a:ahLst/>
            <a:cxnLst/>
            <a:rect r="r" b="b" t="t" l="l"/>
            <a:pathLst>
              <a:path h="4671614" w="6439568">
                <a:moveTo>
                  <a:pt x="0" y="0"/>
                </a:moveTo>
                <a:lnTo>
                  <a:pt x="6439568" y="0"/>
                </a:lnTo>
                <a:lnTo>
                  <a:pt x="6439568" y="4671613"/>
                </a:lnTo>
                <a:lnTo>
                  <a:pt x="0" y="4671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330311" y="6403732"/>
            <a:ext cx="3957689" cy="4114800"/>
          </a:xfrm>
          <a:custGeom>
            <a:avLst/>
            <a:gdLst/>
            <a:ahLst/>
            <a:cxnLst/>
            <a:rect r="r" b="b" t="t" l="l"/>
            <a:pathLst>
              <a:path h="4114800" w="3957689">
                <a:moveTo>
                  <a:pt x="3957689" y="0"/>
                </a:moveTo>
                <a:lnTo>
                  <a:pt x="0" y="0"/>
                </a:lnTo>
                <a:lnTo>
                  <a:pt x="0" y="4114800"/>
                </a:lnTo>
                <a:lnTo>
                  <a:pt x="3957689" y="4114800"/>
                </a:lnTo>
                <a:lnTo>
                  <a:pt x="39576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23925"/>
            <a:ext cx="850055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93333"/>
                </a:solidFill>
                <a:latin typeface="Bogart"/>
              </a:rPr>
              <a:t>Metodologia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10385"/>
            <a:ext cx="12867454" cy="79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 Bold"/>
              </a:rPr>
              <a:t>1.Diseño del Esquema de Direccionamiento IP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"/>
              </a:rPr>
              <a:t>Identificar el espacio de direcciones IP disponible.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"/>
              </a:rPr>
              <a:t>Dividir el espacio en subredes basadas en las necesidades de los departamentos de la empresa.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 Bold"/>
              </a:rPr>
              <a:t>2.Configuración de VLANs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"/>
              </a:rPr>
              <a:t>Definir las VLANs según los requisitos de segmentación.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"/>
              </a:rPr>
              <a:t>Asignar dispositivos y puertos a las VLANs correspondientes.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 Bold"/>
              </a:rPr>
              <a:t>3.Implementación en Cisco Packet Tracer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"/>
              </a:rPr>
              <a:t>Configurar routers, switches y dispositivos finales en Packet Tracer.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"/>
              </a:rPr>
              <a:t>Aplicar el esquema de direccionamiento IP y configurar las VLANs.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 Bold"/>
              </a:rPr>
              <a:t>4.Pruebas y Verificación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"/>
              </a:rPr>
              <a:t>Realizar pruebas de conectividad entre dispositivos dentro de la misma subred y entre diferentes subredes.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333"/>
                </a:solidFill>
                <a:latin typeface="Bogart"/>
              </a:rPr>
              <a:t>Verificar la funcionalidad y seguridad de las VLANs.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9919" y="1506431"/>
            <a:ext cx="14738370" cy="8015605"/>
          </a:xfrm>
          <a:custGeom>
            <a:avLst/>
            <a:gdLst/>
            <a:ahLst/>
            <a:cxnLst/>
            <a:rect r="r" b="b" t="t" l="l"/>
            <a:pathLst>
              <a:path h="8015605" w="14738370">
                <a:moveTo>
                  <a:pt x="0" y="0"/>
                </a:moveTo>
                <a:lnTo>
                  <a:pt x="14738370" y="0"/>
                </a:lnTo>
                <a:lnTo>
                  <a:pt x="14738370" y="8015605"/>
                </a:lnTo>
                <a:lnTo>
                  <a:pt x="0" y="80156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48286" y="277376"/>
            <a:ext cx="8500557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93333"/>
                </a:solidFill>
                <a:latin typeface="Bogart"/>
              </a:rPr>
              <a:t>Diagrama de red</a:t>
            </a:r>
          </a:p>
          <a:p>
            <a:pPr algn="l">
              <a:lnSpc>
                <a:spcPts val="78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16016" y="3521531"/>
            <a:ext cx="11144887" cy="6270585"/>
          </a:xfrm>
          <a:custGeom>
            <a:avLst/>
            <a:gdLst/>
            <a:ahLst/>
            <a:cxnLst/>
            <a:rect r="r" b="b" t="t" l="l"/>
            <a:pathLst>
              <a:path h="6270585" w="11144887">
                <a:moveTo>
                  <a:pt x="0" y="0"/>
                </a:moveTo>
                <a:lnTo>
                  <a:pt x="11144887" y="0"/>
                </a:lnTo>
                <a:lnTo>
                  <a:pt x="11144887" y="6270585"/>
                </a:lnTo>
                <a:lnTo>
                  <a:pt x="0" y="6270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43" y="682996"/>
            <a:ext cx="8500557" cy="288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83" indent="-356241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393333"/>
                </a:solidFill>
                <a:latin typeface="Bogart"/>
              </a:rPr>
              <a:t>Recursos Humanos: 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RH (Piso 1): 192.168.0.0/28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Rango de hosts: 192.168.0.1 a 192.168.0.14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Mascara de Subred:255.255.255.240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20252" y="3077159"/>
            <a:ext cx="11625416" cy="6222414"/>
          </a:xfrm>
          <a:custGeom>
            <a:avLst/>
            <a:gdLst/>
            <a:ahLst/>
            <a:cxnLst/>
            <a:rect r="r" b="b" t="t" l="l"/>
            <a:pathLst>
              <a:path h="6222414" w="11625416">
                <a:moveTo>
                  <a:pt x="0" y="0"/>
                </a:moveTo>
                <a:lnTo>
                  <a:pt x="11625416" y="0"/>
                </a:lnTo>
                <a:lnTo>
                  <a:pt x="11625416" y="6222414"/>
                </a:lnTo>
                <a:lnTo>
                  <a:pt x="0" y="6222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43" y="682996"/>
            <a:ext cx="8500557" cy="288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·Contabilidad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Contabilidad (Piso 1): 192.168.0.16/28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Rango de hosts: 192.168.0.17 a 192.168.0.30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Mascara de Subred:255.255.255.240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93722" y="3415094"/>
            <a:ext cx="10968285" cy="6571254"/>
          </a:xfrm>
          <a:custGeom>
            <a:avLst/>
            <a:gdLst/>
            <a:ahLst/>
            <a:cxnLst/>
            <a:rect r="r" b="b" t="t" l="l"/>
            <a:pathLst>
              <a:path h="6571254" w="10968285">
                <a:moveTo>
                  <a:pt x="0" y="0"/>
                </a:moveTo>
                <a:lnTo>
                  <a:pt x="10968284" y="0"/>
                </a:lnTo>
                <a:lnTo>
                  <a:pt x="10968284" y="6571254"/>
                </a:lnTo>
                <a:lnTo>
                  <a:pt x="0" y="6571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43" y="682996"/>
            <a:ext cx="8500557" cy="288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·Ventas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Ventas (Piso 2): 192.168.0.32/28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Rango de hosts: 192.168.0.33 a 192.168.0.46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Mascara de Subred:255.255.255.240 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6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41361">
            <a:off x="-3920908" y="5196856"/>
            <a:ext cx="8227602" cy="8122887"/>
          </a:xfrm>
          <a:custGeom>
            <a:avLst/>
            <a:gdLst/>
            <a:ahLst/>
            <a:cxnLst/>
            <a:rect r="r" b="b" t="t" l="l"/>
            <a:pathLst>
              <a:path h="8122887" w="8227602">
                <a:moveTo>
                  <a:pt x="0" y="0"/>
                </a:moveTo>
                <a:lnTo>
                  <a:pt x="8227603" y="0"/>
                </a:lnTo>
                <a:lnTo>
                  <a:pt x="8227603" y="8122888"/>
                </a:lnTo>
                <a:lnTo>
                  <a:pt x="0" y="812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05044">
            <a:off x="14089551" y="127708"/>
            <a:ext cx="5834551" cy="5898903"/>
          </a:xfrm>
          <a:custGeom>
            <a:avLst/>
            <a:gdLst/>
            <a:ahLst/>
            <a:cxnLst/>
            <a:rect r="r" b="b" t="t" l="l"/>
            <a:pathLst>
              <a:path h="5898903" w="5834551">
                <a:moveTo>
                  <a:pt x="0" y="0"/>
                </a:moveTo>
                <a:lnTo>
                  <a:pt x="5834551" y="0"/>
                </a:lnTo>
                <a:lnTo>
                  <a:pt x="5834551" y="5898902"/>
                </a:lnTo>
                <a:lnTo>
                  <a:pt x="0" y="589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4970" y="-926888"/>
            <a:ext cx="4866638" cy="4866638"/>
          </a:xfrm>
          <a:custGeom>
            <a:avLst/>
            <a:gdLst/>
            <a:ahLst/>
            <a:cxnLst/>
            <a:rect r="r" b="b" t="t" l="l"/>
            <a:pathLst>
              <a:path h="4866638" w="4866638">
                <a:moveTo>
                  <a:pt x="0" y="0"/>
                </a:moveTo>
                <a:lnTo>
                  <a:pt x="4866638" y="0"/>
                </a:lnTo>
                <a:lnTo>
                  <a:pt x="4866638" y="4866638"/>
                </a:lnTo>
                <a:lnTo>
                  <a:pt x="0" y="4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8630" y="8937461"/>
            <a:ext cx="5344647" cy="2097774"/>
          </a:xfrm>
          <a:custGeom>
            <a:avLst/>
            <a:gdLst/>
            <a:ahLst/>
            <a:cxnLst/>
            <a:rect r="r" b="b" t="t" l="l"/>
            <a:pathLst>
              <a:path h="2097774" w="5344647">
                <a:moveTo>
                  <a:pt x="0" y="0"/>
                </a:moveTo>
                <a:lnTo>
                  <a:pt x="5344646" y="0"/>
                </a:lnTo>
                <a:lnTo>
                  <a:pt x="5344646" y="2097774"/>
                </a:lnTo>
                <a:lnTo>
                  <a:pt x="0" y="209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16231" y="3312743"/>
            <a:ext cx="11690595" cy="6391528"/>
          </a:xfrm>
          <a:custGeom>
            <a:avLst/>
            <a:gdLst/>
            <a:ahLst/>
            <a:cxnLst/>
            <a:rect r="r" b="b" t="t" l="l"/>
            <a:pathLst>
              <a:path h="6391528" w="11690595">
                <a:moveTo>
                  <a:pt x="0" y="0"/>
                </a:moveTo>
                <a:lnTo>
                  <a:pt x="11690595" y="0"/>
                </a:lnTo>
                <a:lnTo>
                  <a:pt x="11690595" y="6391528"/>
                </a:lnTo>
                <a:lnTo>
                  <a:pt x="0" y="6391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43" y="682996"/>
            <a:ext cx="8500557" cy="288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·Marketing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Marketing (Piso 2): 192.168.0.48/28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Rango de hosts: 192.168.0.49 a 192.168.0.62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93333"/>
                </a:solidFill>
                <a:latin typeface="Bogart"/>
              </a:rPr>
              <a:t>Mascara de Subred:255.255.255.240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DAGH8HKGN-E</dc:identifier>
  <dcterms:modified xsi:type="dcterms:W3CDTF">2011-08-01T06:04:30Z</dcterms:modified>
  <cp:revision>1</cp:revision>
  <dc:title>Presentacion GRUPO4</dc:title>
</cp:coreProperties>
</file>